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6"/>
  </p:notesMasterIdLst>
  <p:sldIdLst>
    <p:sldId id="256" r:id="rId3"/>
    <p:sldId id="257" r:id="rId4"/>
    <p:sldId id="258" r:id="rId5"/>
  </p:sldIdLst>
  <p:sldSz cx="15119350" cy="10691813"/>
  <p:notesSz cx="10239375" cy="710565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1">
          <p15:clr>
            <a:srgbClr val="A4A3A4"/>
          </p15:clr>
        </p15:guide>
        <p15:guide id="2" pos="3061">
          <p15:clr>
            <a:srgbClr val="A4A3A4"/>
          </p15:clr>
        </p15:guide>
        <p15:guide id="3" pos="8051">
          <p15:clr>
            <a:srgbClr val="A4A3A4"/>
          </p15:clr>
        </p15:guide>
        <p15:guide id="4" orient="horz" pos="6202">
          <p15:clr>
            <a:srgbClr val="A4A3A4"/>
          </p15:clr>
        </p15:guide>
        <p15:guide id="5" orient="horz" pos="2347">
          <p15:clr>
            <a:srgbClr val="A4A3A4"/>
          </p15:clr>
        </p15:guide>
        <p15:guide id="6" orient="horz" pos="3073">
          <p15:clr>
            <a:srgbClr val="A4A3A4"/>
          </p15:clr>
        </p15:guide>
        <p15:guide id="7" orient="horz" pos="4003">
          <p15:clr>
            <a:srgbClr val="A4A3A4"/>
          </p15:clr>
        </p15:guide>
        <p15:guide id="8" orient="horz" pos="4751">
          <p15:clr>
            <a:srgbClr val="A4A3A4"/>
          </p15:clr>
        </p15:guide>
        <p15:guide id="9" orient="horz" pos="5477">
          <p15:clr>
            <a:srgbClr val="A4A3A4"/>
          </p15:clr>
        </p15:guide>
        <p15:guide id="10" pos="5556">
          <p15:clr>
            <a:srgbClr val="A4A3A4"/>
          </p15:clr>
        </p15:guide>
        <p15:guide id="11" pos="4308">
          <p15:clr>
            <a:srgbClr val="A4A3A4"/>
          </p15:clr>
        </p15:guide>
        <p15:guide id="12" pos="6803">
          <p15:clr>
            <a:srgbClr val="A4A3A4"/>
          </p15:clr>
        </p15:guide>
        <p15:guide id="13" orient="horz" pos="16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955ADB-91E1-4978-B034-BD00FBAD6325}">
  <a:tblStyle styleId="{67955ADB-91E1-4978-B034-BD00FBAD6325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70AD4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70AD4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356" y="78"/>
      </p:cViewPr>
      <p:guideLst>
        <p:guide orient="horz" pos="1031"/>
        <p:guide pos="3061"/>
        <p:guide pos="8051"/>
        <p:guide orient="horz" pos="6202"/>
        <p:guide orient="horz" pos="2347"/>
        <p:guide orient="horz" pos="3073"/>
        <p:guide orient="horz" pos="4003"/>
        <p:guide orient="horz" pos="4751"/>
        <p:guide orient="horz" pos="5477"/>
        <p:guide pos="5556"/>
        <p:guide pos="4308"/>
        <p:guide pos="6803"/>
        <p:guide orient="horz" pos="16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99943" y="3"/>
            <a:ext cx="4437063" cy="35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4238" y="887413"/>
            <a:ext cx="3390900" cy="23987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3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63" cy="35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6d3874f75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86d3874f75_0_208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164" name="Google Shape;164;g86d3874f75_0_208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9784664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10978466431_0_0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175" name="Google Shape;175;g10978466431_0_0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97846643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4238" y="887413"/>
            <a:ext cx="3390900" cy="239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10978466431_0_11:notes"/>
          <p:cNvSpPr txBox="1">
            <a:spLocks noGrp="1"/>
          </p:cNvSpPr>
          <p:nvPr>
            <p:ph type="body" idx="1"/>
          </p:nvPr>
        </p:nvSpPr>
        <p:spPr>
          <a:xfrm>
            <a:off x="1023939" y="3419594"/>
            <a:ext cx="8191500" cy="27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186" name="Google Shape;186;g10978466431_0_11:notes"/>
          <p:cNvSpPr txBox="1">
            <a:spLocks noGrp="1"/>
          </p:cNvSpPr>
          <p:nvPr>
            <p:ph type="sldNum" idx="12"/>
          </p:nvPr>
        </p:nvSpPr>
        <p:spPr>
          <a:xfrm>
            <a:off x="5799943" y="6749134"/>
            <a:ext cx="44370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350" tIns="47175" rIns="94350" bIns="47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4167745" y="-282050"/>
            <a:ext cx="6783900" cy="13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7919395" y="3469640"/>
            <a:ext cx="9060900" cy="3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1304694" y="304040"/>
            <a:ext cx="9060900" cy="9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1133951" y="1749795"/>
            <a:ext cx="12851400" cy="3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889919" y="5615678"/>
            <a:ext cx="11339400" cy="25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lvl="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031582" y="2665532"/>
            <a:ext cx="13040400" cy="44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1031582" y="7155103"/>
            <a:ext cx="13040400" cy="2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 sz="3118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806"/>
              <a:buNone/>
              <a:defRPr sz="2806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1039455" y="2846200"/>
            <a:ext cx="64257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2"/>
          </p:nvPr>
        </p:nvSpPr>
        <p:spPr>
          <a:xfrm>
            <a:off x="7654171" y="2846200"/>
            <a:ext cx="64257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1041425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1041426" y="2620980"/>
            <a:ext cx="63963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2"/>
          </p:nvPr>
        </p:nvSpPr>
        <p:spPr>
          <a:xfrm>
            <a:off x="1041426" y="3905482"/>
            <a:ext cx="6396300" cy="5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3"/>
          </p:nvPr>
        </p:nvSpPr>
        <p:spPr>
          <a:xfrm>
            <a:off x="7654172" y="2620980"/>
            <a:ext cx="64278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4"/>
          </p:nvPr>
        </p:nvSpPr>
        <p:spPr>
          <a:xfrm>
            <a:off x="7654172" y="3905482"/>
            <a:ext cx="6427800" cy="5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500" cy="2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6427693" y="1539425"/>
            <a:ext cx="7654200" cy="7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45401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2"/>
          </p:nvPr>
        </p:nvSpPr>
        <p:spPr>
          <a:xfrm>
            <a:off x="1041425" y="3207544"/>
            <a:ext cx="4876500" cy="5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133951" y="1749795"/>
            <a:ext cx="12851400" cy="3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889919" y="5615678"/>
            <a:ext cx="11339400" cy="25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lvl="1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/>
            </a:lvl2pPr>
            <a:lvl3pPr lvl="2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lvl="3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4pPr>
            <a:lvl5pPr lvl="4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5pPr>
            <a:lvl6pPr lvl="5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6pPr>
            <a:lvl7pPr lvl="6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7pPr>
            <a:lvl8pPr lvl="7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8pPr>
            <a:lvl9pPr lvl="8" algn="ctr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500" cy="2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>
            <a:spLocks noGrp="1"/>
          </p:cNvSpPr>
          <p:nvPr>
            <p:ph type="pic" idx="2"/>
          </p:nvPr>
        </p:nvSpPr>
        <p:spPr>
          <a:xfrm>
            <a:off x="6427693" y="1539425"/>
            <a:ext cx="7654200" cy="7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None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1"/>
          </p:nvPr>
        </p:nvSpPr>
        <p:spPr>
          <a:xfrm>
            <a:off x="1041425" y="3207544"/>
            <a:ext cx="4876500" cy="5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 rot="5400000">
            <a:off x="4167745" y="-282050"/>
            <a:ext cx="6783900" cy="130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 rot="5400000">
            <a:off x="7919395" y="3469640"/>
            <a:ext cx="9060900" cy="3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 rot="5400000">
            <a:off x="1304694" y="304040"/>
            <a:ext cx="9060900" cy="9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031582" y="2665532"/>
            <a:ext cx="13040400" cy="44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354"/>
              <a:buFont typeface="Calibri"/>
              <a:buNone/>
              <a:defRPr sz="9354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031582" y="7155103"/>
            <a:ext cx="13040400" cy="23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3118"/>
              <a:buNone/>
              <a:defRPr sz="3118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806"/>
              <a:buNone/>
              <a:defRPr sz="2806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rgbClr val="888888"/>
              </a:buClr>
              <a:buSzPts val="2494"/>
              <a:buNone/>
              <a:defRPr sz="249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039455" y="2846200"/>
            <a:ext cx="64257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7654171" y="2846200"/>
            <a:ext cx="64257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041425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041426" y="2620980"/>
            <a:ext cx="63963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1041426" y="3905482"/>
            <a:ext cx="6396300" cy="5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7654172" y="2620980"/>
            <a:ext cx="64278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None/>
              <a:defRPr sz="3118" b="1"/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 b="1"/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7654172" y="3905482"/>
            <a:ext cx="6427800" cy="5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500" cy="2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6427693" y="1539425"/>
            <a:ext cx="7654200" cy="7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545401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Char char="•"/>
              <a:defRPr sz="4989"/>
            </a:lvl1pPr>
            <a:lvl2pPr marL="914400" lvl="1" indent="-50577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Char char="•"/>
              <a:defRPr sz="4365"/>
            </a:lvl2pPr>
            <a:lvl3pPr marL="1371600" lvl="2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Char char="•"/>
              <a:defRPr sz="3741"/>
            </a:lvl3pPr>
            <a:lvl4pPr marL="1828800" lvl="3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4pPr>
            <a:lvl5pPr marL="2286000" lvl="4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5pPr>
            <a:lvl6pPr marL="2743200" lvl="5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6pPr>
            <a:lvl7pPr marL="3200400" lvl="6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7pPr>
            <a:lvl8pPr marL="3657600" lvl="7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8pPr>
            <a:lvl9pPr marL="4114800" lvl="8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Char char="•"/>
              <a:defRPr sz="3118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1041425" y="3207544"/>
            <a:ext cx="4876500" cy="5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041425" y="712788"/>
            <a:ext cx="4876500" cy="24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89"/>
              <a:buFont typeface="Calibri"/>
              <a:buNone/>
              <a:defRPr sz="4989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6427693" y="1539425"/>
            <a:ext cx="7654200" cy="7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989"/>
              <a:buFont typeface="Arial"/>
              <a:buNone/>
              <a:defRPr sz="49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None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None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None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041425" y="3207544"/>
            <a:ext cx="4876500" cy="59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2494"/>
              <a:buNone/>
              <a:defRPr sz="2494"/>
            </a:lvl1pPr>
            <a:lvl2pPr marL="914400" lvl="1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183"/>
              <a:buNone/>
              <a:defRPr sz="2183"/>
            </a:lvl2pPr>
            <a:lvl3pPr marL="1371600" lvl="2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871"/>
              <a:buNone/>
              <a:defRPr sz="1870"/>
            </a:lvl3pPr>
            <a:lvl4pPr marL="1828800" lvl="3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4pPr>
            <a:lvl5pPr marL="2286000" lvl="4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5pPr>
            <a:lvl6pPr marL="2743200" lvl="5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6pPr>
            <a:lvl7pPr marL="3200400" lvl="6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7pPr>
            <a:lvl8pPr marL="3657600" lvl="7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8pPr>
            <a:lvl9pPr marL="4114800" lvl="8" indent="-228600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1559"/>
              <a:buNone/>
              <a:defRPr sz="1559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Calibri"/>
              <a:buNone/>
              <a:defRPr sz="6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" descr="A close up of a logo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175" y="5556"/>
            <a:ext cx="15113001" cy="106806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039456" y="569242"/>
            <a:ext cx="13040400" cy="20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60"/>
              <a:buFont typeface="Calibri"/>
              <a:buNone/>
              <a:defRPr sz="6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1039456" y="2846200"/>
            <a:ext cx="13040400" cy="6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05777" algn="l" rtl="0">
              <a:lnSpc>
                <a:spcPct val="90000"/>
              </a:lnSpc>
              <a:spcBef>
                <a:spcPts val="1559"/>
              </a:spcBef>
              <a:spcAft>
                <a:spcPts val="0"/>
              </a:spcAft>
              <a:buClr>
                <a:schemeClr val="dk1"/>
              </a:buClr>
              <a:buSzPts val="4365"/>
              <a:buFont typeface="Arial"/>
              <a:buChar char="•"/>
              <a:defRPr sz="43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6217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742"/>
              <a:buFont typeface="Arial"/>
              <a:buChar char="•"/>
              <a:defRPr sz="374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26592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3118"/>
              <a:buFont typeface="Arial"/>
              <a:buChar char="•"/>
              <a:defRPr sz="311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781" algn="l" rtl="0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>
                <a:schemeClr val="dk1"/>
              </a:buClr>
              <a:buSzPts val="2806"/>
              <a:buFont typeface="Arial"/>
              <a:buChar char="•"/>
              <a:defRPr sz="28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1039455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5008285" y="9909729"/>
            <a:ext cx="51027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10678041" y="9909729"/>
            <a:ext cx="3402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7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14">
            <a:alphaModFix/>
          </a:blip>
          <a:srcRect t="19" b="19"/>
          <a:stretch/>
        </p:blipFill>
        <p:spPr>
          <a:xfrm>
            <a:off x="3175" y="5556"/>
            <a:ext cx="15113001" cy="106806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Google Shape;166;p25"/>
          <p:cNvGraphicFramePr/>
          <p:nvPr/>
        </p:nvGraphicFramePr>
        <p:xfrm>
          <a:off x="996618" y="2639529"/>
          <a:ext cx="13266500" cy="6116775"/>
        </p:xfrm>
        <a:graphic>
          <a:graphicData uri="http://schemas.openxmlformats.org/drawingml/2006/table">
            <a:tbl>
              <a:tblPr firstRow="1" bandRow="1">
                <a:noFill/>
                <a:tableStyleId>{67955ADB-91E1-4978-B034-BD00FBAD6325}</a:tableStyleId>
              </a:tblPr>
              <a:tblGrid>
                <a:gridCol w="243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MONDAY</a:t>
                      </a:r>
                      <a:endParaRPr sz="18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TUESDAY</a:t>
                      </a:r>
                      <a:endParaRPr sz="18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WEDNESDAY</a:t>
                      </a:r>
                      <a:endParaRPr sz="18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THURSDAY</a:t>
                      </a:r>
                      <a:endParaRPr sz="18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FRIDAY</a:t>
                      </a:r>
                      <a:endParaRPr sz="18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2000"/>
                        <a:buFont typeface="Chelsea Market"/>
                        <a:buNone/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Option 1</a:t>
                      </a:r>
                      <a:endParaRPr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Beef Bolognese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Penne Pasta, Garlic Bread &amp; </a:t>
                      </a:r>
                      <a:b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Green Salad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583686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Cowboy Pie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Mash topped Sausage &amp; Bean Pie </a:t>
                      </a:r>
                      <a:endParaRPr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Carrots</a:t>
                      </a:r>
                      <a:endParaRPr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583703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 Chicken  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Roasties &amp; 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Fresh Vegetables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Gravy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468695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Mild Chilli Beef &amp; Cheese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Homemade Nachos 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Oven Baked Potato</a:t>
                      </a:r>
                      <a:b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Wedges &amp; Sweetcorn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583775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Golden Fish 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Fingers (MSC)</a:t>
                      </a: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 &amp; Baked Beans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468711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Option 2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Veggie Bolognese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Wholegrain Penne 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Pasta, Garlic Bread &amp;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Green Salad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522412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Veggie Cowboy Pie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Mash topped</a:t>
                      </a:r>
                      <a:r>
                        <a:rPr lang="en-GB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Bean Pie</a:t>
                      </a:r>
                      <a:endParaRPr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Carrots</a:t>
                      </a:r>
                      <a:endParaRPr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522415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Cheese, Veg &amp; Spinach </a:t>
                      </a:r>
                      <a:b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Puff Pastry Roll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Crispy Roasties &amp;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Fresh Veggies &amp; Gravy</a:t>
                      </a:r>
                      <a:b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583735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Cheese &amp; Veggie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Homemade Nachos </a:t>
                      </a:r>
                      <a:endParaRPr>
                        <a:solidFill>
                          <a:srgbClr val="46352C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Oven Baked Potato</a:t>
                      </a:r>
                      <a:b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Wedges &amp; Sweetcorn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583806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Cheesy Bean Wrap 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Chips, Baked Beans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522385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000" i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Jacket Potatoes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Crispy Skin Jacket Potatoes</a:t>
                      </a:r>
                      <a:endParaRPr/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000" i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Finale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Toffee Apple Slices 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topped with </a:t>
                      </a:r>
                      <a:b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Vanilla Ice Cream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579036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Crispy Chocolate Cornflake </a:t>
                      </a:r>
                      <a:b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Cakes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583726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Golden Syrup Sponge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583748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Pineapple Upside Down Cake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583846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Ginger Cookie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468725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700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Please ensure dishes  in this menu are created using the relevant</a:t>
                      </a:r>
                      <a:endParaRPr sz="20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recipe book for this special diet.</a:t>
                      </a:r>
                      <a:endParaRPr sz="2000" b="1" i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7" name="Google Shape;167;p25"/>
          <p:cNvSpPr txBox="1"/>
          <p:nvPr/>
        </p:nvSpPr>
        <p:spPr>
          <a:xfrm>
            <a:off x="3042875" y="1159975"/>
            <a:ext cx="9033600" cy="11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3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Allergy Menu - Autumn Winter 2022</a:t>
            </a:r>
            <a:endParaRPr sz="3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3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NGCI</a:t>
            </a:r>
            <a:endParaRPr sz="3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12015250" y="1052025"/>
            <a:ext cx="2247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Week </a:t>
            </a:r>
            <a:endParaRPr sz="3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</a:t>
            </a:r>
            <a:endParaRPr sz="2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9" name="Google Shape;169;p25"/>
          <p:cNvGrpSpPr/>
          <p:nvPr/>
        </p:nvGrpSpPr>
        <p:grpSpPr>
          <a:xfrm>
            <a:off x="12610888" y="9340625"/>
            <a:ext cx="1714128" cy="645225"/>
            <a:chOff x="12610888" y="9340625"/>
            <a:chExt cx="1714128" cy="645225"/>
          </a:xfrm>
        </p:grpSpPr>
        <p:pic>
          <p:nvPicPr>
            <p:cNvPr id="170" name="Google Shape;170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610888" y="9378681"/>
              <a:ext cx="1295512" cy="56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704166" y="9340625"/>
              <a:ext cx="620850" cy="645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p26"/>
          <p:cNvGraphicFramePr/>
          <p:nvPr/>
        </p:nvGraphicFramePr>
        <p:xfrm>
          <a:off x="996618" y="2639529"/>
          <a:ext cx="13266500" cy="6355380"/>
        </p:xfrm>
        <a:graphic>
          <a:graphicData uri="http://schemas.openxmlformats.org/drawingml/2006/table">
            <a:tbl>
              <a:tblPr firstRow="1" bandRow="1">
                <a:noFill/>
                <a:tableStyleId>{67955ADB-91E1-4978-B034-BD00FBAD6325}</a:tableStyleId>
              </a:tblPr>
              <a:tblGrid>
                <a:gridCol w="243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MONDAY</a:t>
                      </a:r>
                      <a:endParaRPr sz="18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TUESDAY</a:t>
                      </a:r>
                      <a:endParaRPr sz="18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WEDNESDAY</a:t>
                      </a:r>
                      <a:endParaRPr sz="18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THURSDAY</a:t>
                      </a:r>
                      <a:endParaRPr sz="18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FRIDAY</a:t>
                      </a:r>
                      <a:endParaRPr sz="18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2000"/>
                        <a:buFont typeface="Chelsea Market"/>
                        <a:buNone/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Option 1</a:t>
                      </a:r>
                      <a:endParaRPr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Meat Free Monday!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Tasty Margherita Pizza</a:t>
                      </a: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Served with Pasta Salad &amp; Mixed Crudites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583932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Classic Beef Burger </a:t>
                      </a: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/>
                      </a:r>
                      <a:b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a Bun with Oven Baked Wedges &amp; Garden Peas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584101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 Gammon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Roasties and 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Fresh Vegetables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Gravy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457366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 So Spicy Chicken </a:t>
                      </a:r>
                      <a:b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Tikka Masala</a:t>
                      </a: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/>
                      </a:r>
                      <a:b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Wholegrain Rice,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Turmeric Carrots &amp; Peas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578925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Golden Fish 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Fingers (MSC)</a:t>
                      </a: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 &amp; Baked Beans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468711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Option 2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Super Veggie Burger</a:t>
                      </a:r>
                      <a:r>
                        <a:rPr lang="en-GB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Oven Baked Wedges &amp; Garden Peas</a:t>
                      </a:r>
                      <a:endParaRPr>
                        <a:solidFill>
                          <a:srgbClr val="46352C"/>
                        </a:solidFill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highlight>
                            <a:schemeClr val="lt1"/>
                          </a:highlight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584093</a:t>
                      </a:r>
                      <a:endParaRPr>
                        <a:highlight>
                          <a:schemeClr val="lt1"/>
                        </a:highlight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Quorn Roast</a:t>
                      </a:r>
                      <a:b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&amp; Root Veg Traybake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Crispy Roasties, Fresh Veggies &amp; Gravy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584632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Creamy Vegetable Korma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Wholegrain Rice, Turmeric Carrots &amp; Peas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578929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Cheesy Bean Wrap 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Chips, Baked Beans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522385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000" i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Jacket Potatoes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800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Crispy Skin Jacket Potato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Finale</a:t>
                      </a:r>
                      <a:endParaRPr sz="20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Jelly 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&amp; Fruit Slice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457487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Marble Sponge Cake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584100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Chocolate Brownie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584219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Apple Sponge Cake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584232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Crunchy </a:t>
                      </a:r>
                      <a:b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Vanilla Cookie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584239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700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Please ensure dishes  in this menu are created using the relevant</a:t>
                      </a:r>
                      <a:endParaRPr sz="20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recipe book for this special diet.</a:t>
                      </a:r>
                      <a:endParaRPr sz="2000" b="1" i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8" name="Google Shape;178;p26"/>
          <p:cNvSpPr txBox="1"/>
          <p:nvPr/>
        </p:nvSpPr>
        <p:spPr>
          <a:xfrm>
            <a:off x="3042875" y="1159975"/>
            <a:ext cx="9033600" cy="11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3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Allergy Menu - Autumn Winter 2022</a:t>
            </a:r>
            <a:endParaRPr sz="3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3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NGCI</a:t>
            </a:r>
            <a:endParaRPr sz="3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12015250" y="1052025"/>
            <a:ext cx="2247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Week </a:t>
            </a:r>
            <a:endParaRPr sz="3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</a:t>
            </a:r>
            <a:endParaRPr sz="2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80" name="Google Shape;180;p26"/>
          <p:cNvGrpSpPr/>
          <p:nvPr/>
        </p:nvGrpSpPr>
        <p:grpSpPr>
          <a:xfrm>
            <a:off x="12610888" y="9340625"/>
            <a:ext cx="1714128" cy="645225"/>
            <a:chOff x="12610888" y="9340625"/>
            <a:chExt cx="1714128" cy="645225"/>
          </a:xfrm>
        </p:grpSpPr>
        <p:pic>
          <p:nvPicPr>
            <p:cNvPr id="181" name="Google Shape;181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610888" y="9378681"/>
              <a:ext cx="1295512" cy="56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704166" y="9340625"/>
              <a:ext cx="620850" cy="645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Google Shape;188;p27"/>
          <p:cNvGraphicFramePr/>
          <p:nvPr/>
        </p:nvGraphicFramePr>
        <p:xfrm>
          <a:off x="920418" y="263952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{67955ADB-91E1-4978-B034-BD00FBAD6325}</a:tableStyleId>
              </a:tblPr>
              <a:tblGrid>
                <a:gridCol w="237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7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MONDAY</a:t>
                      </a:r>
                      <a:endParaRPr sz="18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TUESDAY</a:t>
                      </a:r>
                      <a:endParaRPr sz="18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WEDNESDAY</a:t>
                      </a:r>
                      <a:endParaRPr sz="18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THURSDAY</a:t>
                      </a:r>
                      <a:endParaRPr sz="18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FRIDAY</a:t>
                      </a:r>
                      <a:endParaRPr sz="180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8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52C"/>
                        </a:buClr>
                        <a:buSzPts val="2000"/>
                        <a:buFont typeface="Chelsea Market"/>
                        <a:buNone/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Option 1</a:t>
                      </a:r>
                      <a:endParaRPr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Margherita Pizza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Pasta &amp; Sweetcorn Salad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584668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Toad in the Hole 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Creamy Mash, Green Beans &amp;</a:t>
                      </a: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Gravy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584263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 Chicken 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Roasties &amp; 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Fresh Vegetables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Gravy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468695</a:t>
                      </a:r>
                      <a:endParaRPr/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Homemade Chicken Nuggets 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Oven Baked Wedges &amp; Broccoli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584321</a:t>
                      </a:r>
                      <a:endParaRPr/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Golden Fish 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Fingers (MSC)</a:t>
                      </a: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 &amp; Baked Beans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468711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0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Option 2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Vegetable Pasta Bake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Garlic Slice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Sweetcorn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468811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Quorn Toad in the Hole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Creamy Mash, Green Beans &amp; Gravy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584659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Quorn Roast 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Crispy Roasties, Fresh Veggies 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&amp; Gravy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457263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Macaroni Cheese Bake &amp; Broccoli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468698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lnSpc>
                          <a:spcPct val="103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Cheesy Bean Wrap 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Chips, Baked Beans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522385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Pasta &amp; Sauce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Crispy Skin Jacket Potatoes</a:t>
                      </a:r>
                      <a:endParaRPr/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2000" i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Finale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Sticky Banana Pudding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584280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Lemon Cookie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522390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Vanilla Sprinkle Sponge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522559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Apple Crumble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522589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b="1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Shortbread</a:t>
                      </a: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b="1"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rgbClr val="46352C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584287</a:t>
                      </a:r>
                      <a:endParaRPr>
                        <a:solidFill>
                          <a:srgbClr val="46352C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1700"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Please ensure dishes  in this menu are created using the relevant</a:t>
                      </a:r>
                      <a:endParaRPr sz="20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recipe book for this special diet.</a:t>
                      </a:r>
                      <a:endParaRPr sz="2000" b="1" i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6650" marR="86650" marT="43325" marB="433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9" name="Google Shape;189;p27"/>
          <p:cNvSpPr txBox="1"/>
          <p:nvPr/>
        </p:nvSpPr>
        <p:spPr>
          <a:xfrm>
            <a:off x="3042875" y="1159975"/>
            <a:ext cx="9033600" cy="11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Allergy Menu - Autumn Winter 2022</a:t>
            </a:r>
            <a:endParaRPr sz="3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3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NGCI</a:t>
            </a:r>
            <a:endParaRPr sz="3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12015250" y="1052025"/>
            <a:ext cx="2247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Week </a:t>
            </a:r>
            <a:endParaRPr sz="31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Three</a:t>
            </a:r>
            <a:endParaRPr sz="25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1" name="Google Shape;191;p27"/>
          <p:cNvGrpSpPr/>
          <p:nvPr/>
        </p:nvGrpSpPr>
        <p:grpSpPr>
          <a:xfrm>
            <a:off x="12610888" y="9340625"/>
            <a:ext cx="1714128" cy="645225"/>
            <a:chOff x="12610888" y="9340625"/>
            <a:chExt cx="1714128" cy="645225"/>
          </a:xfrm>
        </p:grpSpPr>
        <p:pic>
          <p:nvPicPr>
            <p:cNvPr id="192" name="Google Shape;192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2610888" y="9378681"/>
              <a:ext cx="1295512" cy="56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3704166" y="9340625"/>
              <a:ext cx="620850" cy="645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Custom</PresentationFormat>
  <Paragraphs>246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Century Gothic</vt:lpstr>
      <vt:lpstr>Arial</vt:lpstr>
      <vt:lpstr>Chelsea Market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Seeta Mepani</dc:creator>
  <cp:lastModifiedBy>Admin.Crest</cp:lastModifiedBy>
  <cp:revision>1</cp:revision>
  <dcterms:modified xsi:type="dcterms:W3CDTF">2022-08-05T12:14:35Z</dcterms:modified>
</cp:coreProperties>
</file>